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50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8" r:id="rId8"/>
    <p:sldId id="272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66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8"/>
    <p:restoredTop sz="94615"/>
  </p:normalViewPr>
  <p:slideViewPr>
    <p:cSldViewPr snapToGrid="0" snapToObjects="1">
      <p:cViewPr>
        <p:scale>
          <a:sx n="150" d="100"/>
          <a:sy n="150" d="100"/>
        </p:scale>
        <p:origin x="-59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6A704-856E-4FE2-83D6-EB89CFB5BCC6}" type="datetimeFigureOut">
              <a:rPr lang="hu-HU" smtClean="0"/>
              <a:t>2022.01.12.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5EFC-F2FD-4661-B49F-ECA4E0F7E2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9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C885-B4A3-D14B-A5DE-AC229DBB41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262B5-9976-F141-80E4-D5444CAE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88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3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5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5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8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1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2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62B5-9976-F141-80E4-D5444CAEF7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2000" y="3600000"/>
            <a:ext cx="7740000" cy="680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fontAlgn="ctr">
              <a:lnSpc>
                <a:spcPct val="100000"/>
              </a:lnSpc>
              <a:defRPr sz="1800" b="0" i="0" cap="all" baseline="0">
                <a:latin typeface="Garamond Bold" charset="0"/>
              </a:defRPr>
            </a:lvl1pPr>
          </a:lstStyle>
          <a:p>
            <a:pPr algn="r"/>
            <a:r>
              <a:rPr lang="en-US" altLang="x-none" sz="1800" b="1" dirty="0" smtClean="0">
                <a:latin typeface="Garamond" charset="0"/>
                <a:ea typeface="ヒラギノ角ゴ Pro W3" charset="-128"/>
              </a:rPr>
              <a:t>A PREZENTÁCIÓ CÍME</a:t>
            </a:r>
            <a:endParaRPr lang="en-US" altLang="x-none" sz="1800" b="1" dirty="0">
              <a:latin typeface="Garamond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8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do</a:t>
            </a:r>
            <a:endParaRPr lang="en-US" altLang="x-none" sz="3000" dirty="0">
              <a:solidFill>
                <a:srgbClr val="EEA420"/>
              </a:solidFill>
              <a:latin typeface="Garamond" charset="0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anim.</a:t>
            </a:r>
            <a:endParaRPr lang="en-US" altLang="x-none" sz="1600" dirty="0">
              <a:solidFill>
                <a:srgbClr val="505150"/>
              </a:solidFill>
              <a:latin typeface="Garamond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perspiciatis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unde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omnis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iste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natus</a:t>
            </a:r>
            <a:r>
              <a:rPr lang="en-US" sz="1300" dirty="0" smtClean="0">
                <a:latin typeface="Garamond"/>
                <a:cs typeface="Garamond"/>
              </a:rPr>
              <a:t> error sit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accusantium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doloremque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laudantium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totam</a:t>
            </a:r>
            <a:r>
              <a:rPr lang="en-US" sz="1300" dirty="0" smtClean="0">
                <a:latin typeface="Garamond"/>
                <a:cs typeface="Garamond"/>
              </a:rPr>
              <a:t> rem </a:t>
            </a:r>
            <a:r>
              <a:rPr lang="en-US" sz="1300" dirty="0" err="1" smtClean="0">
                <a:latin typeface="Garamond"/>
                <a:cs typeface="Garamond"/>
              </a:rPr>
              <a:t>aperiam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eaque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</a:t>
            </a:r>
            <a:r>
              <a:rPr lang="en-US" sz="1300" dirty="0" smtClean="0">
                <a:latin typeface="Garamond"/>
                <a:cs typeface="Garamond"/>
              </a:rPr>
              <a:t> quae ab </a:t>
            </a:r>
            <a:r>
              <a:rPr lang="en-US" sz="1300" dirty="0" err="1" smtClean="0">
                <a:latin typeface="Garamond"/>
                <a:cs typeface="Garamond"/>
              </a:rPr>
              <a:t>illo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inventore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veritatis</a:t>
            </a:r>
            <a:r>
              <a:rPr lang="en-US" sz="1300" dirty="0" smtClean="0">
                <a:latin typeface="Garamond"/>
                <a:cs typeface="Garamond"/>
              </a:rPr>
              <a:t> et quasi </a:t>
            </a:r>
            <a:r>
              <a:rPr lang="en-US" sz="1300" dirty="0" err="1" smtClean="0">
                <a:latin typeface="Garamond"/>
                <a:cs typeface="Garamond"/>
              </a:rPr>
              <a:t>architecto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beatae</a:t>
            </a:r>
            <a:r>
              <a:rPr lang="en-US" sz="1300" dirty="0" smtClean="0">
                <a:latin typeface="Garamond"/>
                <a:cs typeface="Garamond"/>
              </a:rPr>
              <a:t> vitae dicta </a:t>
            </a:r>
            <a:r>
              <a:rPr lang="en-US" sz="1300" dirty="0" err="1" smtClean="0">
                <a:latin typeface="Garamond"/>
                <a:cs typeface="Garamond"/>
              </a:rPr>
              <a:t>sunt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explicabo</a:t>
            </a:r>
            <a:r>
              <a:rPr lang="en-US" sz="1300" dirty="0" smtClean="0">
                <a:latin typeface="Garamond"/>
                <a:cs typeface="Garamond"/>
              </a:rPr>
              <a:t>. Nemo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voluptas</a:t>
            </a:r>
            <a:r>
              <a:rPr lang="en-US" sz="1300" dirty="0" smtClean="0">
                <a:latin typeface="Garamond"/>
                <a:cs typeface="Garamond"/>
              </a:rPr>
              <a:t> sit </a:t>
            </a:r>
            <a:r>
              <a:rPr lang="en-US" sz="1300" dirty="0" err="1" smtClean="0">
                <a:latin typeface="Garamond"/>
                <a:cs typeface="Garamond"/>
              </a:rPr>
              <a:t>aspernatur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odit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fugit,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consequuntur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est</a:t>
            </a:r>
            <a:r>
              <a:rPr lang="en-US" sz="1300" dirty="0" smtClean="0">
                <a:latin typeface="Garamond"/>
                <a:cs typeface="Garamond"/>
              </a:rPr>
              <a:t>, qui </a:t>
            </a:r>
            <a:r>
              <a:rPr lang="en-US" sz="1300" dirty="0" err="1" smtClean="0">
                <a:latin typeface="Garamond"/>
                <a:cs typeface="Garamond"/>
              </a:rPr>
              <a:t>dolorem</a:t>
            </a:r>
            <a:r>
              <a:rPr lang="en-US" sz="1300" dirty="0" smtClean="0">
                <a:latin typeface="Garamond"/>
                <a:cs typeface="Garamond"/>
              </a:rPr>
              <a:t> ipsum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dolor sit </a:t>
            </a:r>
            <a:r>
              <a:rPr lang="en-US" sz="1300" dirty="0" err="1" smtClean="0">
                <a:latin typeface="Garamond"/>
                <a:cs typeface="Garamond"/>
              </a:rPr>
              <a:t>amet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consectetur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adipisci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velit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non </a:t>
            </a:r>
            <a:r>
              <a:rPr lang="en-US" sz="1300" dirty="0" err="1" smtClean="0">
                <a:latin typeface="Garamond"/>
                <a:cs typeface="Garamond"/>
              </a:rPr>
              <a:t>numquam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eius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tempora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incidunt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labore</a:t>
            </a:r>
            <a:r>
              <a:rPr lang="en-US" sz="1300" dirty="0" smtClean="0">
                <a:latin typeface="Garamond"/>
                <a:cs typeface="Garamond"/>
              </a:rPr>
              <a:t> et </a:t>
            </a:r>
            <a:r>
              <a:rPr lang="en-US" sz="1300" dirty="0" err="1" smtClean="0">
                <a:latin typeface="Garamond"/>
                <a:cs typeface="Garamond"/>
              </a:rPr>
              <a:t>dolore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quaerat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.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ad minima </a:t>
            </a:r>
            <a:r>
              <a:rPr lang="en-US" sz="1300" dirty="0" err="1" smtClean="0">
                <a:latin typeface="Garamond"/>
                <a:cs typeface="Garamond"/>
              </a:rPr>
              <a:t>veniam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quis</a:t>
            </a:r>
            <a:r>
              <a:rPr lang="en-US" sz="1300" dirty="0" smtClean="0">
                <a:latin typeface="Garamond"/>
                <a:cs typeface="Garamond"/>
              </a:rPr>
              <a:t> nostrum </a:t>
            </a:r>
            <a:r>
              <a:rPr lang="en-US" sz="1300" dirty="0" err="1" smtClean="0">
                <a:latin typeface="Garamond"/>
                <a:cs typeface="Garamond"/>
              </a:rPr>
              <a:t>exerci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tationes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suscipit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laboriosam</a:t>
            </a:r>
            <a:r>
              <a:rPr lang="en-US" sz="1300" dirty="0" smtClean="0">
                <a:latin typeface="Garamond"/>
                <a:cs typeface="Garamond"/>
              </a:rPr>
              <a:t>, nisi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aliquid</a:t>
            </a:r>
            <a:r>
              <a:rPr lang="en-US" sz="1300" dirty="0" smtClean="0">
                <a:latin typeface="Garamond"/>
                <a:cs typeface="Garamond"/>
              </a:rPr>
              <a:t> ex </a:t>
            </a:r>
            <a:r>
              <a:rPr lang="en-US" sz="1300" dirty="0" err="1" smtClean="0">
                <a:latin typeface="Garamond"/>
                <a:cs typeface="Garamond"/>
              </a:rPr>
              <a:t>ea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commodi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consequatur</a:t>
            </a:r>
            <a:r>
              <a:rPr lang="en-US" sz="1300" dirty="0" smtClean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endParaRPr lang="en-US" altLang="x-none" sz="1400" b="1" dirty="0">
              <a:solidFill>
                <a:schemeClr val="bg1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6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20000" y="6228000"/>
            <a:ext cx="504000" cy="3238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200" baseline="0" dirty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t>0</a:t>
            </a:r>
            <a:fld id="{A2DDC8D4-4DCD-1344-829E-0A8A4E71F813}" type="slidenum">
              <a:rPr lang="en-US" altLang="x-none" sz="1200" baseline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pPr algn="ctr">
                <a:lnSpc>
                  <a:spcPct val="100000"/>
                </a:lnSpc>
              </a:pPr>
              <a:t>‹#›</a:t>
            </a:fld>
            <a:endParaRPr lang="en-US" altLang="x-none" sz="1200" baseline="0" dirty="0">
              <a:solidFill>
                <a:schemeClr val="bg1"/>
              </a:solidFill>
              <a:latin typeface="garamond" charset="0"/>
              <a:ea typeface="ヒラギノ角ゴ Pro W3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Belső </a:t>
            </a:r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Biztonsági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</a:t>
            </a:r>
            <a:b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PályázTatás </a:t>
            </a:r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Alapvető Információk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42272" y="5154996"/>
            <a:ext cx="3231986" cy="680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defTabSz="685800" rtl="0" eaLnBrk="1" fontAlgn="ctr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all" baseline="0">
                <a:solidFill>
                  <a:schemeClr val="tx1"/>
                </a:solidFill>
                <a:latin typeface="Garamond Bold" charset="0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  <a:t>Belügyminisztérium</a:t>
            </a:r>
            <a:b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</a:br>
            <a: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  <a:t>2022. január 13.</a:t>
            </a:r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Tartalmi értékelés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2081893"/>
            <a:ext cx="7703999" cy="3915707"/>
          </a:xfrm>
        </p:spPr>
        <p:txBody>
          <a:bodyPr numCol="1"/>
          <a:lstStyle/>
          <a:p>
            <a:pPr>
              <a:defRPr/>
            </a:pPr>
            <a:r>
              <a:rPr lang="hu-HU" altLang="hu-HU" sz="1800" b="1" u="sng" dirty="0">
                <a:latin typeface="Garamond" panose="02020404030301010803" pitchFamily="18" charset="0"/>
                <a:cs typeface="Arial" panose="020B0604020202020204" pitchFamily="34" charset="0"/>
              </a:rPr>
              <a:t>Tartalmi értékelés (pályázati kiírás V.1. </a:t>
            </a:r>
            <a:r>
              <a:rPr lang="hu-HU" altLang="hu-HU" sz="1800" b="1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c) d) és e) </a:t>
            </a:r>
            <a:r>
              <a:rPr lang="hu-HU" altLang="hu-HU" sz="1800" b="1" u="sng" dirty="0">
                <a:latin typeface="Garamond" panose="02020404030301010803" pitchFamily="18" charset="0"/>
                <a:cs typeface="Arial" panose="020B0604020202020204" pitchFamily="34" charset="0"/>
              </a:rPr>
              <a:t>pontok)</a:t>
            </a:r>
          </a:p>
          <a:p>
            <a:pPr>
              <a:defRPr/>
            </a:pPr>
            <a:endParaRPr lang="hu-HU" altLang="hu-HU" sz="1800" b="1" u="sng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pályázati kiírásban rögzített értékelési szempontok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alapján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történik.</a:t>
            </a:r>
          </a:p>
          <a:p>
            <a:pPr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u="sng" dirty="0">
                <a:latin typeface="Garamond" panose="02020404030301010803" pitchFamily="18" charset="0"/>
                <a:cs typeface="Arial" panose="020B0604020202020204" pitchFamily="34" charset="0"/>
              </a:rPr>
              <a:t>T</a:t>
            </a:r>
            <a:r>
              <a:rPr lang="hu-HU" sz="1600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isztázó </a:t>
            </a:r>
            <a:r>
              <a:rPr lang="hu-HU" sz="1600" u="sng" dirty="0">
                <a:latin typeface="Garamond" panose="02020404030301010803" pitchFamily="18" charset="0"/>
                <a:cs typeface="Arial" panose="020B0604020202020204" pitchFamily="34" charset="0"/>
              </a:rPr>
              <a:t>kérdés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1600" b="1" i="1" dirty="0">
                <a:latin typeface="Garamond" panose="02020404030301010803" pitchFamily="18" charset="0"/>
                <a:cs typeface="Arial" panose="020B0604020202020204" pitchFamily="34" charset="0"/>
              </a:rPr>
              <a:t>FH nem köteles 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tisztázó kérdést feltenni, a támogatási kérelemnek minden információt tartalmaznia kell, 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megválaszolására a határidő a kérdés jellegétől függ,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 határidőn túl beérkezett választ figyelmen kívül kell hagyni.</a:t>
            </a:r>
          </a:p>
          <a:p>
            <a:pPr>
              <a:buFont typeface="Arial" pitchFamily="34" charset="0"/>
              <a:buChar char="•"/>
              <a:defRPr/>
            </a:pP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Amennyiben az adott szakmai szempont a tisztázó kérdések megválaszolását követően sem állapítható meg egyértelműen, az FH a 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támogatási kérelmet 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az eredeti dokumentumban foglaltak alapján történő értelmezés szerint bírálja el.</a:t>
            </a:r>
          </a:p>
        </p:txBody>
      </p:sp>
    </p:spTree>
    <p:extLst>
      <p:ext uri="{BB962C8B-B14F-4D97-AF65-F5344CB8AC3E}">
        <p14:creationId xmlns:p14="http://schemas.microsoft.com/office/powerpoint/2010/main" val="41237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180487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Mire figyeljünk 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622780"/>
            <a:ext cx="7703999" cy="417195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Adatlap kitöltése: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kitöltési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útmutató a honlapon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elérhető, kötelezően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kitöltendő mező ≠ „-” vagy „nem releváns”.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Projekt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részletes bemutatása: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helyzetelemzés: általános megfogalmazás helyett konkrétumok,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adatok;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pályázati kiírás által érintett szakterület hiányosságai: létszámok, adott esetben tendenciák,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beruházási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jellegű projektnél mi a jelenlegi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eszközellátottság;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célok/eredmények: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helyzetelemzésből kell levezetni, mi az ami az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ott jelzett hiányosságot csökkenti, megszünteti; legyen arányos: tervezett tevékenységek – eredmények; tisztázni kell: miért az a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tevékenység/eszköz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szükséges (és annak jellemzőit, beleértve hiánypótló jellegét is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);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célcsoport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: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közvetlen/közvetett célcsoport ne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keveredjen;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tervezett tevékenységek: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logikai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sorrend, projektelemek egymásra épülése GANTT diagrammal összhangban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sorszámozva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;</a:t>
            </a:r>
            <a:endParaRPr lang="hu-HU" altLang="hu-HU" sz="16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humánerőforrás: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projekt keretében megvalósítani tervezett tevékenységeknek megfelelően kell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bemutatni;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projektszervezet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működése (PAD, PMR):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 menedzsment és projektben résztvevő szakértők hogyan fogják megvalósítani a projektet (nem csak a projektmenedzser és a pénzügyes), döntési/felelősségi/projektadminisztrációs rend/</a:t>
            </a:r>
            <a:r>
              <a:rPr lang="hu-HU" alt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pü-i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folyamatok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kezelése;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Osztott finanszírozás módszertana kötelezően kitöltendő;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Mire figyeljünk II.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861456"/>
            <a:ext cx="7703999" cy="408214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Projekt részletes bemutatása: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indikátorok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: kizárólag a pályázati kiírás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VIII.3. mellékletében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rögzített definíció alapján értelmezhetőek az egyes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indikátorok;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láthatóság: hiba - nyilatkozat (vállalom), helyes - „</a:t>
            </a:r>
            <a:r>
              <a:rPr lang="hu-HU" alt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Útmutató a kedvezményezettek tájékoztatási kötelezettségeiről”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című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dokumentum alapján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be kell mutatni az adott támogatási kérelemben ténylegesen tervezett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intézkedéseket;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projekt időtartama: megvalósítás kezdete/vége és a tervezett tevékenységek összhangja, párhuzamosan végrehajtható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tevékenységek, a beszerzési eljárások egyes lépései legyenek megfelelő ütemezéssel tervezve;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(Köz)beszerzések adatlapja – részletezésben megjelölni, hogy mely eszközök/a költségvetési tábla mely elemei tervezettek az adott eljárásban, FH honlapján közzétett – ebben a körben már kötelező melléklet!;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Egyéb kötelezően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csatolandó mellékletek (pl. költségvetési segédtábla (Excel táblázat) – honlapon elérhetőek;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Új lehetőség a </a:t>
            </a:r>
            <a:r>
              <a:rPr lang="hu-HU" altLang="hu-HU" sz="1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projektkoncepció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csatolása (karakterkorlátos adatmezőkben megadott információk további részletezése);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Hiánypótlás/Tisztázó kérdés: a konkrét kérdésre és minden kérdésre válaszolni.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296733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altLang="hu-HU" sz="22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hu-HU" altLang="hu-HU" sz="22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hu-HU" altLang="hu-HU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Köszönöm </a:t>
            </a: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a figyelmet!</a:t>
            </a:r>
            <a:b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Sikeres pályázást kívánunk!</a:t>
            </a:r>
            <a:endParaRPr lang="hu-H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Általános</a:t>
            </a: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információk 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700529" y="2057400"/>
            <a:ext cx="7060563" cy="3940200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u="sng" dirty="0" smtClean="0"/>
          </a:p>
          <a:p>
            <a:pPr algn="ctr">
              <a:defRPr/>
            </a:pPr>
            <a:r>
              <a:rPr lang="hu-HU" sz="1600" dirty="0"/>
              <a:t>Közzétett pályázati </a:t>
            </a:r>
            <a:r>
              <a:rPr lang="hu-HU" sz="1600" dirty="0" smtClean="0"/>
              <a:t>kiírás</a:t>
            </a:r>
            <a:endParaRPr lang="hu-HU" sz="1600" dirty="0"/>
          </a:p>
          <a:p>
            <a:pPr>
              <a:defRPr/>
            </a:pPr>
            <a:endParaRPr lang="hu-HU" sz="1600" b="1" u="sng" dirty="0" smtClean="0"/>
          </a:p>
          <a:p>
            <a:pPr>
              <a:defRPr/>
            </a:pPr>
            <a:endParaRPr lang="hu-HU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BBA-2.6.5/21 </a:t>
            </a:r>
            <a:r>
              <a:rPr lang="hu-HU" sz="1600" dirty="0"/>
              <a:t>- Határőrizeti felderítő rendszer </a:t>
            </a:r>
            <a:r>
              <a:rPr lang="hu-HU" sz="1600" dirty="0" smtClean="0"/>
              <a:t>továbbfejlesztése</a:t>
            </a:r>
            <a:endParaRPr lang="hu-HU" sz="1600" dirty="0"/>
          </a:p>
          <a:p>
            <a:endParaRPr lang="hu-HU" altLang="hu-HU" sz="1600" dirty="0"/>
          </a:p>
          <a:p>
            <a:endParaRPr lang="hu-HU" alt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20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Általános</a:t>
            </a: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információk II.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2057400"/>
            <a:ext cx="7263110" cy="3940200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u="sng" dirty="0" smtClean="0"/>
              <a:t>Elszámolhatósági időtartam: </a:t>
            </a:r>
            <a:r>
              <a:rPr lang="hu-HU" sz="1600" dirty="0" smtClean="0"/>
              <a:t>  2021. december 01. </a:t>
            </a:r>
            <a:r>
              <a:rPr lang="hu-HU" sz="1600" dirty="0"/>
              <a:t>- </a:t>
            </a:r>
            <a:r>
              <a:rPr lang="hu-HU" sz="1600" dirty="0" smtClean="0"/>
              <a:t>2022. december 31. 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/>
              <a:t>A </a:t>
            </a:r>
            <a:r>
              <a:rPr lang="hu-HU" altLang="hu-HU" sz="1600" dirty="0" smtClean="0"/>
              <a:t>támogatások </a:t>
            </a:r>
            <a:r>
              <a:rPr lang="hu-HU" altLang="hu-HU" sz="1600" dirty="0"/>
              <a:t>keretösszege </a:t>
            </a:r>
            <a:r>
              <a:rPr lang="hu-HU" altLang="hu-HU" sz="1600" dirty="0" smtClean="0"/>
              <a:t>összesen (hazai </a:t>
            </a:r>
            <a:r>
              <a:rPr lang="hu-HU" altLang="hu-HU" sz="1600" dirty="0"/>
              <a:t>társfinanszírozással együtt</a:t>
            </a:r>
            <a:r>
              <a:rPr lang="hu-HU" altLang="hu-HU" sz="1600" dirty="0" smtClean="0"/>
              <a:t>): </a:t>
            </a:r>
            <a:r>
              <a:rPr lang="hu-HU" altLang="hu-HU" sz="1600" b="1" dirty="0" smtClean="0"/>
              <a:t>3.500.000.000 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/>
              <a:t>Projekt költségvetés minimum és maximum összege pályázati kiírásonként változó (kiírás 1.2.1 pontja).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/>
              <a:t>A költségvetés tervezése és az elszámolás is </a:t>
            </a:r>
            <a:r>
              <a:rPr lang="hu-HU" altLang="hu-HU" sz="1600" b="1" dirty="0"/>
              <a:t>forintban</a:t>
            </a:r>
            <a:r>
              <a:rPr lang="hu-HU" altLang="hu-HU" sz="1600" dirty="0"/>
              <a:t> történik.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altLang="hu-HU" sz="1600" dirty="0"/>
              <a:t>Egy pályázó </a:t>
            </a:r>
            <a:r>
              <a:rPr lang="hu-HU" altLang="hu-HU" sz="1600" b="1" dirty="0"/>
              <a:t>egy projektet</a:t>
            </a:r>
            <a:r>
              <a:rPr lang="hu-HU" altLang="hu-HU" sz="1600" dirty="0"/>
              <a:t> nyújthat be </a:t>
            </a:r>
            <a:r>
              <a:rPr lang="hu-HU" altLang="hu-HU" sz="1600" b="1" dirty="0"/>
              <a:t>egy adott pályázati kiírás keretében </a:t>
            </a:r>
            <a:r>
              <a:rPr lang="hu-HU" altLang="hu-HU" sz="1600" dirty="0"/>
              <a:t>– egy adott </a:t>
            </a:r>
            <a:r>
              <a:rPr lang="hu-HU" sz="1600" dirty="0"/>
              <a:t>intézkedésre egy pályázó szervezettel csak egy Támogatási Szerződés köthető.</a:t>
            </a:r>
            <a:endParaRPr lang="hu-HU" alt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Az igényelt támogatás mértéke a projekt összes elszámolható költségének 100%-a, amelyből</a:t>
            </a:r>
          </a:p>
          <a:p>
            <a:pPr marL="7429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charset="0"/>
              </a:rPr>
              <a:t>az uniós hozzájárulás 75 %,</a:t>
            </a:r>
          </a:p>
          <a:p>
            <a:pPr marL="7429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charset="0"/>
              </a:rPr>
              <a:t>BM 25 %- az önerő a BM hozzájárulást csökkenti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 projektek megvalósításának legkésőbbi határideje: </a:t>
            </a:r>
            <a:r>
              <a:rPr lang="hu-HU" sz="1600" b="1" dirty="0">
                <a:solidFill>
                  <a:srgbClr val="FF0000"/>
                </a:solidFill>
              </a:rPr>
              <a:t>2022. december 31.</a:t>
            </a:r>
            <a:r>
              <a:rPr lang="hu-HU" sz="1600" dirty="0">
                <a:solidFill>
                  <a:srgbClr val="FF0000"/>
                </a:solidFill>
              </a:rPr>
              <a:t> – nem lesz lehetőség a projektek megvalósítási időszakának meghosszabbítására!</a:t>
            </a:r>
          </a:p>
          <a:p>
            <a:pPr lvl="1" algn="just">
              <a:spcBef>
                <a:spcPts val="0"/>
              </a:spcBef>
              <a:defRPr/>
            </a:pPr>
            <a:endParaRPr lang="hu-HU" sz="1600" dirty="0">
              <a:latin typeface="garamond" charset="0"/>
            </a:endParaRPr>
          </a:p>
          <a:p>
            <a:endParaRPr lang="hu-HU" altLang="hu-HU" sz="1600" dirty="0"/>
          </a:p>
          <a:p>
            <a:endParaRPr lang="hu-HU" alt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3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Pályázóval </a:t>
            </a: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szemben támasztott követelmények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777150" y="2024742"/>
            <a:ext cx="7703999" cy="4122965"/>
          </a:xfrm>
        </p:spPr>
        <p:txBody>
          <a:bodyPr/>
          <a:lstStyle/>
          <a:p>
            <a:pPr algn="just">
              <a:defRPr/>
            </a:pPr>
            <a:endParaRPr lang="hu-HU" dirty="0" smtClean="0"/>
          </a:p>
          <a:p>
            <a:pPr algn="just">
              <a:defRPr/>
            </a:pPr>
            <a:r>
              <a:rPr lang="hu-HU" dirty="0" smtClean="0"/>
              <a:t>Pályázati </a:t>
            </a:r>
            <a:r>
              <a:rPr lang="hu-HU" dirty="0"/>
              <a:t>kiírás II. pontja: </a:t>
            </a:r>
          </a:p>
          <a:p>
            <a:pPr algn="just">
              <a:defRPr/>
            </a:pPr>
            <a:endParaRPr lang="hu-HU" dirty="0"/>
          </a:p>
          <a:p>
            <a:pPr algn="just">
              <a:defRPr/>
            </a:pPr>
            <a:r>
              <a:rPr lang="hu-HU" dirty="0"/>
              <a:t>II.1. </a:t>
            </a:r>
            <a:r>
              <a:rPr lang="hu-HU" dirty="0" smtClean="0"/>
              <a:t>Korlátozott projekt-kiválasztás miatt az </a:t>
            </a:r>
            <a:r>
              <a:rPr lang="hu-HU" dirty="0"/>
              <a:t>alábbi kategóriába tartozó szervezetek nyújthatnak be támogatási kérelmet:</a:t>
            </a:r>
          </a:p>
          <a:p>
            <a:pPr algn="just">
              <a:defRPr/>
            </a:pPr>
            <a:r>
              <a:rPr lang="hu-HU" dirty="0"/>
              <a:t>	</a:t>
            </a:r>
            <a:r>
              <a:rPr lang="hu-HU" dirty="0" smtClean="0"/>
              <a:t>- Költségvetési szerv</a:t>
            </a:r>
          </a:p>
          <a:p>
            <a:pPr algn="just">
              <a:defRPr/>
            </a:pPr>
            <a:endParaRPr lang="hu-HU" dirty="0"/>
          </a:p>
          <a:p>
            <a:pPr algn="just">
              <a:defRPr/>
            </a:pPr>
            <a:r>
              <a:rPr lang="hu-HU" dirty="0"/>
              <a:t>II.2. Gazdasági és pénzügyi alkalmasság</a:t>
            </a:r>
          </a:p>
          <a:p>
            <a:pPr algn="just">
              <a:defRPr/>
            </a:pPr>
            <a:endParaRPr lang="hu-HU" dirty="0"/>
          </a:p>
          <a:p>
            <a:pPr algn="ctr">
              <a:defRPr/>
            </a:pPr>
            <a:r>
              <a:rPr lang="hu-HU" b="1" i="1" dirty="0"/>
              <a:t>Bármely követelménynek történő meg nem felelés automatikus kizárást von maga után!</a:t>
            </a:r>
          </a:p>
        </p:txBody>
      </p:sp>
    </p:spTree>
    <p:extLst>
      <p:ext uri="{BB962C8B-B14F-4D97-AF65-F5344CB8AC3E}">
        <p14:creationId xmlns:p14="http://schemas.microsoft.com/office/powerpoint/2010/main" val="20412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Technikai/formai követelmények – kizáró okok 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1934936"/>
            <a:ext cx="7703999" cy="3575957"/>
          </a:xfrm>
        </p:spPr>
        <p:txBody>
          <a:bodyPr numCol="1"/>
          <a:lstStyle/>
          <a:p>
            <a:pPr>
              <a:defRPr/>
            </a:pPr>
            <a:endParaRPr lang="hu-HU" altLang="hu-HU" sz="1600" dirty="0" smtClean="0"/>
          </a:p>
          <a:p>
            <a:pPr>
              <a:defRPr/>
            </a:pPr>
            <a:endParaRPr lang="hu-HU" altLang="hu-HU" sz="1600" dirty="0"/>
          </a:p>
          <a:p>
            <a:pPr>
              <a:defRPr/>
            </a:pPr>
            <a:endParaRPr lang="hu-HU" altLang="hu-HU" sz="1600" dirty="0" smtClean="0"/>
          </a:p>
          <a:p>
            <a:pPr>
              <a:defRPr/>
            </a:pPr>
            <a:r>
              <a:rPr lang="hu-HU" altLang="hu-HU" sz="1600" dirty="0" smtClean="0"/>
              <a:t>A támogatási kérelem </a:t>
            </a:r>
            <a:r>
              <a:rPr lang="hu-HU" altLang="hu-HU" sz="1600" dirty="0"/>
              <a:t>automatikus kizárását vonja maga után, amennyiben a pályázati dokumentáció az alábbi kritériumnak nem felel meg:</a:t>
            </a:r>
          </a:p>
          <a:p>
            <a:pPr>
              <a:buFont typeface="Arial" pitchFamily="34" charset="0"/>
              <a:buChar char="•"/>
              <a:defRPr/>
            </a:pPr>
            <a:endParaRPr lang="hu-HU" alt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altLang="hu-HU" sz="1600" dirty="0" smtClean="0"/>
              <a:t>Ha </a:t>
            </a:r>
            <a:r>
              <a:rPr lang="hu-HU" altLang="hu-HU" sz="1600" dirty="0"/>
              <a:t>a támogatást igénylő </a:t>
            </a:r>
            <a:r>
              <a:rPr lang="hu-HU" altLang="hu-HU" sz="1600" dirty="0" smtClean="0"/>
              <a:t>a nyilatkozat </a:t>
            </a:r>
            <a:r>
              <a:rPr lang="hu-HU" altLang="hu-HU" sz="1600" dirty="0"/>
              <a:t>eredeti </a:t>
            </a:r>
            <a:r>
              <a:rPr lang="hu-HU" altLang="hu-HU" sz="1600" dirty="0" smtClean="0"/>
              <a:t>(papír alapú/e-aláírással ellátott) példányát </a:t>
            </a:r>
            <a:r>
              <a:rPr lang="hu-HU" altLang="hu-HU" sz="1600" dirty="0"/>
              <a:t>határidőre nem nyújtotta be, az hiányos, illetve </a:t>
            </a:r>
            <a:r>
              <a:rPr lang="hu-HU" altLang="hu-HU" sz="1600" dirty="0" smtClean="0"/>
              <a:t>hibás.</a:t>
            </a:r>
            <a:endParaRPr lang="hu-HU" altLang="hu-HU" sz="1600" dirty="0"/>
          </a:p>
          <a:p>
            <a:pPr>
              <a:defRPr/>
            </a:pPr>
            <a:endParaRPr lang="hu-HU" altLang="hu-HU" sz="1600" dirty="0"/>
          </a:p>
          <a:p>
            <a:pPr algn="ctr">
              <a:defRPr/>
            </a:pPr>
            <a:r>
              <a:rPr lang="hu-HU" altLang="hu-HU" sz="1600" b="1" dirty="0"/>
              <a:t>Ez esetben a támogatási kérelem hiánypótlás nélkül elutasításra </a:t>
            </a:r>
            <a:r>
              <a:rPr lang="hu-HU" altLang="hu-HU" sz="1600" b="1" dirty="0" smtClean="0"/>
              <a:t>kerül!</a:t>
            </a:r>
            <a:endParaRPr lang="hu-HU" altLang="hu-HU" sz="16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35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Szakmai követelmények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2122714"/>
            <a:ext cx="7703999" cy="3874886"/>
          </a:xfrm>
        </p:spPr>
        <p:txBody>
          <a:bodyPr numCol="1"/>
          <a:lstStyle/>
          <a:p>
            <a:pPr>
              <a:defRPr/>
            </a:pPr>
            <a:endParaRPr lang="hu-HU" altLang="hu-HU" sz="16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sz="16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kérelemnek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az alábbi szakmai követelményeknek kell megfelelnie (pályázati kiírás I.3 pontja):</a:t>
            </a:r>
          </a:p>
          <a:p>
            <a:pPr algn="ctr"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kérelemnek a kiírásban </a:t>
            </a:r>
            <a:r>
              <a:rPr lang="hu-HU" altLang="hu-HU" sz="1600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meghatározott célra és támogatható tevékenységre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kell irányulnia, illetve a </a:t>
            </a:r>
            <a:r>
              <a:rPr lang="hu-HU" altLang="hu-HU" sz="1600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meghatározott célcsoportot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kell megcéloznia. </a:t>
            </a:r>
          </a:p>
          <a:p>
            <a:pPr>
              <a:defRPr/>
            </a:pPr>
            <a:endParaRPr lang="hu-HU" altLang="hu-HU" sz="16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altLang="hu-HU" sz="1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hu-HU" alt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fenti összhang megteremtése a tartalmi leírásoknál is szükséges.</a:t>
            </a:r>
          </a:p>
        </p:txBody>
      </p:sp>
    </p:spTree>
    <p:extLst>
      <p:ext uri="{BB962C8B-B14F-4D97-AF65-F5344CB8AC3E}">
        <p14:creationId xmlns:p14="http://schemas.microsoft.com/office/powerpoint/2010/main" val="28768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Szakmai követelmények</a:t>
            </a:r>
            <a:endParaRPr lang="hu-HU" dirty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799999"/>
            <a:ext cx="7703999" cy="4168093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altLang="hu-HU" u="sng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Mérföldkövek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     A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projekt életútjának jelentős állomásaihoz tervezett tevékenységek - költségek beállítása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kötelező.</a:t>
            </a: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A mérföldkövekhez beállított költségek összegének meg kell egyeznie a projekt összköltségével.</a:t>
            </a:r>
          </a:p>
          <a:p>
            <a:pPr algn="just">
              <a:spcBef>
                <a:spcPts val="0"/>
              </a:spcBef>
              <a:defRPr/>
            </a:pPr>
            <a:endParaRPr lang="hu-HU" altLang="hu-HU" u="sng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GANTT-diagram</a:t>
            </a:r>
            <a:r>
              <a:rPr lang="hu-HU" altLang="hu-HU" u="sng" dirty="0">
                <a:latin typeface="Garamond" panose="02020404030301010803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FH honlapján elérhető, kötelező mellékletként csatolni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az </a:t>
            </a:r>
            <a:r>
              <a:rPr lang="hu-HU" altLang="hu-HU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EPTK-ba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Indikátorok</a:t>
            </a:r>
            <a:r>
              <a:rPr 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Közös </a:t>
            </a:r>
            <a:r>
              <a:rPr lang="hu-HU" dirty="0">
                <a:latin typeface="Garamond" panose="02020404030301010803" pitchFamily="18" charset="0"/>
                <a:cs typeface="Arial" panose="020B0604020202020204" pitchFamily="34" charset="0"/>
              </a:rPr>
              <a:t>indikátorok – Nemzeti </a:t>
            </a:r>
            <a:r>
              <a:rPr 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Programban rögzített.</a:t>
            </a: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Garamond" panose="02020404030301010803" pitchFamily="18" charset="0"/>
                <a:cs typeface="Arial" panose="020B0604020202020204" pitchFamily="34" charset="0"/>
              </a:rPr>
              <a:t>Az elérhető indikátorkészlet az elektronikus rendszerben előre rögzítettekre limitált.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Garamond" panose="02020404030301010803" pitchFamily="18" charset="0"/>
                <a:cs typeface="Arial" panose="020B0604020202020204" pitchFamily="34" charset="0"/>
              </a:rPr>
              <a:t>A projekt szempontjából valamennyi releváns indikátort ki kell választani</a:t>
            </a:r>
            <a:r>
              <a:rPr 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2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Pályázatok benyújtása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799999"/>
            <a:ext cx="7703999" cy="4731429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kérelmek beérkezésének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végső határideje:  </a:t>
            </a:r>
            <a:endParaRPr lang="hu-HU" altLang="hu-HU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2022. </a:t>
            </a:r>
            <a:r>
              <a:rPr lang="hu-HU" altLang="hu-HU" b="1" dirty="0">
                <a:latin typeface="Garamond" panose="02020404030301010803" pitchFamily="18" charset="0"/>
                <a:cs typeface="Arial" panose="020B0604020202020204" pitchFamily="34" charset="0"/>
              </a:rPr>
              <a:t>f</a:t>
            </a: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ebruár 21. 12.00 óra </a:t>
            </a:r>
            <a:endParaRPr lang="hu-HU" altLang="hu-HU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	</a:t>
            </a:r>
            <a:r>
              <a:rPr lang="hu-HU" altLang="hu-HU" u="sng" dirty="0">
                <a:latin typeface="Garamond" panose="02020404030301010803" pitchFamily="18" charset="0"/>
                <a:cs typeface="Arial" panose="020B0604020202020204" pitchFamily="34" charset="0"/>
              </a:rPr>
              <a:t>Határidőn túl a rendszer nem fogad be </a:t>
            </a:r>
            <a:r>
              <a:rPr lang="hu-HU" alt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támogatási kérelmet!</a:t>
            </a:r>
            <a:endParaRPr lang="hu-HU" altLang="hu-HU" u="sng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kérelmeket </a:t>
            </a:r>
            <a:r>
              <a:rPr lang="hu-HU" altLang="hu-HU" b="1" dirty="0">
                <a:latin typeface="Garamond" panose="02020404030301010803" pitchFamily="18" charset="0"/>
                <a:cs typeface="Arial" panose="020B0604020202020204" pitchFamily="34" charset="0"/>
              </a:rPr>
              <a:t>elektronikusan, az EPTK informatikai rendszeren keresztül szükséges benyújtani.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altLang="hu-HU" smtClean="0">
                <a:latin typeface="Garamond" panose="02020404030301010803" pitchFamily="18" charset="0"/>
                <a:cs typeface="Arial" panose="020B0604020202020204" pitchFamily="34" charset="0"/>
              </a:rPr>
              <a:t>EPTK megnyílik: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2022. január 21.</a:t>
            </a: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Személyes/postai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kézbesítés (kizárólag a nyilatkozatot illetően): </a:t>
            </a:r>
          </a:p>
          <a:p>
            <a:pPr algn="just">
              <a:spcBef>
                <a:spcPts val="0"/>
              </a:spcBef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			a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támogatási kérelem benyújtását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követő </a:t>
            </a:r>
            <a:r>
              <a:rPr lang="hu-HU" altLang="hu-HU" b="1" dirty="0">
                <a:latin typeface="Garamond" panose="02020404030301010803" pitchFamily="18" charset="0"/>
                <a:cs typeface="Arial" panose="020B0604020202020204" pitchFamily="34" charset="0"/>
              </a:rPr>
              <a:t>7 napon belül </a:t>
            </a:r>
          </a:p>
          <a:p>
            <a:pPr>
              <a:spcBef>
                <a:spcPts val="0"/>
              </a:spcBef>
              <a:defRPr/>
            </a:pPr>
            <a:r>
              <a:rPr lang="hu-HU" alt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Kézbesítési </a:t>
            </a:r>
            <a:r>
              <a:rPr lang="hu-HU" altLang="hu-HU" u="sng" dirty="0">
                <a:latin typeface="Garamond" panose="02020404030301010803" pitchFamily="18" charset="0"/>
                <a:cs typeface="Arial" panose="020B0604020202020204" pitchFamily="34" charset="0"/>
              </a:rPr>
              <a:t>cím: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Belügyminisztérium TKFO, Tóth Judit főosztályvezető </a:t>
            </a:r>
            <a:r>
              <a:rPr lang="hu-HU" altLang="hu-HU" dirty="0" err="1">
                <a:latin typeface="Garamond" panose="02020404030301010803" pitchFamily="18" charset="0"/>
                <a:cs typeface="Arial" panose="020B0604020202020204" pitchFamily="34" charset="0"/>
              </a:rPr>
              <a:t>sk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b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1051 Budapest, József Attila u. 2-4.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Személyes kézbesítés esetén a nyilatkozatot kizárólag lezárt borítékban a Belügyminisztérium József Attila utcai bejáratánál lehet benyújtani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84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Hiánypótlás / értesítés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800000"/>
            <a:ext cx="7703999" cy="4429350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altLang="hu-HU" sz="1800" b="1" u="sng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sz="1800" b="1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Jogosultsági </a:t>
            </a:r>
            <a:r>
              <a:rPr lang="hu-HU" altLang="hu-HU" sz="1800" b="1" u="sng" dirty="0">
                <a:latin typeface="Garamond" panose="02020404030301010803" pitchFamily="18" charset="0"/>
                <a:cs typeface="Arial" panose="020B0604020202020204" pitchFamily="34" charset="0"/>
              </a:rPr>
              <a:t>ellenőrzés </a:t>
            </a:r>
            <a:r>
              <a:rPr lang="hu-HU" altLang="hu-HU" sz="1800" b="1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(pályázati kiírás V.1. a) és b) pontok)</a:t>
            </a:r>
            <a:endParaRPr lang="hu-HU" altLang="hu-HU" sz="1800" b="1" u="sng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A jogosultsági ellenőrzést az FH a kiírásban szereplő hiánypótoltatható és nem hiánypótoltatható szempontok szerint végzi. A hiánypótlások határideje: 3-15 nap. </a:t>
            </a: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mennyiben 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 támogatási kérelem a nem hiánypótoltatható jogosultsági feltételeknek nem felel meg, a támogatási kérelmet további vizsgálat nélkül el kell utasítani – erről a pályázó az 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EPTK-n 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keresztül kap értesítést.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Hiánypótoltatható jogosultsági feltételekkel kapcsolatosan egy alkalommal van lehetőség hiánypótlásra, ennek eredménytelensége esetén az FH a támogatási kérelmet elutasítja – EPTK értesítés.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Amennyiben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 támogatási kérelem 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jogosultsági feltételeknek megfelel, az FH </a:t>
            </a:r>
            <a:r>
              <a:rPr lang="hu-HU" sz="1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megkezdi a 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kérelem tartalmi  </a:t>
            </a:r>
            <a:r>
              <a:rPr lang="hu-HU" sz="1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értékelését.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ügyiAlapok(mester)_BBA_H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 algn="r">
          <a:defRPr sz="1800" b="1" dirty="0" smtClean="0">
            <a:latin typeface="Garamond" charset="0"/>
            <a:ea typeface="ヒラギノ角ゴ Pro W3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0" id="{394EEF1C-EAF2-EE46-B7DC-D7FC4E33E266}" vid="{572960F2-F6A7-D248-A42E-69DD6758E38D}"/>
    </a:ext>
  </a:extLst>
</a:theme>
</file>

<file path=ppt/theme/theme2.xml><?xml version="1.0" encoding="utf-8"?>
<a:theme xmlns:a="http://schemas.openxmlformats.org/drawingml/2006/main" name="Belső oldal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0" id="{394EEF1C-EAF2-EE46-B7DC-D7FC4E33E266}" vid="{60621CF9-5A19-8B47-A065-DEDE2A6652B9}"/>
    </a:ext>
  </a:extLst>
</a:theme>
</file>

<file path=ppt/theme/theme3.xml><?xml version="1.0" encoding="utf-8"?>
<a:theme xmlns:a="http://schemas.openxmlformats.org/drawingml/2006/main" name="Záró dia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0" id="{394EEF1C-EAF2-EE46-B7DC-D7FC4E33E266}" vid="{75D8315D-D167-524A-A59C-2E465194582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1CC044A958C34D8819A9272FB0B2C6" ma:contentTypeVersion="1" ma:contentTypeDescription="Új dokumentum létrehozása." ma:contentTypeScope="" ma:versionID="b6bc2333749a45ab38121b5408494f10">
  <xsd:schema xmlns:xsd="http://www.w3.org/2001/XMLSchema" xmlns:xs="http://www.w3.org/2001/XMLSchema" xmlns:p="http://schemas.microsoft.com/office/2006/metadata/properties" xmlns:ns2="2599d8ae-46cd-434b-99aa-dc5fe5ca1ac6" targetNamespace="http://schemas.microsoft.com/office/2006/metadata/properties" ma:root="true" ma:fieldsID="19aca236d3c4e33eea47a277ecbc9b47" ns2:_="">
    <xsd:import namespace="2599d8ae-46cd-434b-99aa-dc5fe5ca1a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9d8ae-46cd-434b-99aa-dc5fe5ca1a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B07A52-9CFD-49E0-8724-3589D650B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9d8ae-46cd-434b-99aa-dc5fe5ca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DAB4AE-28D3-4C60-AE86-65A8D35CAA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027F4-5445-4C2F-BF20-5F395A2A492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2599d8ae-46cd-434b-99aa-dc5fe5ca1ac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BelügyiAlapok(mester)_BBA_HU</Template>
  <TotalTime>1166</TotalTime>
  <Words>901</Words>
  <Application>Microsoft Office PowerPoint</Application>
  <PresentationFormat>Diavetítés a képernyőre (4:3 oldalarány)</PresentationFormat>
  <Paragraphs>140</Paragraphs>
  <Slides>13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BelügyiAlapok(mester)_BBA_HU</vt:lpstr>
      <vt:lpstr>Belső oldal (magyar)</vt:lpstr>
      <vt:lpstr>Záró dia (magyar)</vt:lpstr>
      <vt:lpstr>        Belső Biztonsági Alap  PályázTatás - Alapvető Információk     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Zink Anett</dc:creator>
  <cp:lastModifiedBy>Tóth István</cp:lastModifiedBy>
  <cp:revision>96</cp:revision>
  <cp:lastPrinted>2020-11-10T08:18:04Z</cp:lastPrinted>
  <dcterms:created xsi:type="dcterms:W3CDTF">2017-10-24T08:24:45Z</dcterms:created>
  <dcterms:modified xsi:type="dcterms:W3CDTF">2022-01-12T13:49:18Z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0x0101005A1CC044A958C34D8819A9272FB0B2C6</vt:lpwstr>
  </property>
</Properties>
</file>